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jGxEy1C5CSijC1ank3fwvtk0I9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20eb64e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2620eb64e5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9db1a5f84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29db1a5f84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9db1a5f84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g29db1a5f84f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1"/>
          <p:cNvGrpSpPr/>
          <p:nvPr/>
        </p:nvGrpSpPr>
        <p:grpSpPr>
          <a:xfrm>
            <a:off x="0" y="-8467"/>
            <a:ext cx="12192000" cy="6866467"/>
            <a:chOff x="0" y="-8467"/>
            <a:chExt cx="12192000" cy="6866467"/>
          </a:xfrm>
        </p:grpSpPr>
        <p:sp>
          <p:nvSpPr>
            <p:cNvPr id="24" name="Google Shape;24;p11"/>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019"/>
              </a:schemeClr>
            </a:solidFill>
            <a:ln>
              <a:noFill/>
            </a:ln>
          </p:spPr>
        </p:sp>
        <p:cxnSp>
          <p:nvCxnSpPr>
            <p:cNvPr id="25" name="Google Shape;25;p11"/>
            <p:cNvCxnSpPr/>
            <p:nvPr/>
          </p:nvCxnSpPr>
          <p:spPr>
            <a:xfrm>
              <a:off x="9371012" y="0"/>
              <a:ext cx="1219200" cy="6858000"/>
            </a:xfrm>
            <a:prstGeom prst="straightConnector1">
              <a:avLst/>
            </a:prstGeom>
            <a:noFill/>
            <a:ln cap="flat" cmpd="sng" w="9525">
              <a:solidFill>
                <a:schemeClr val="accent1">
                  <a:alpha val="69019"/>
                </a:schemeClr>
              </a:solidFill>
              <a:prstDash val="solid"/>
              <a:round/>
              <a:headEnd len="sm" w="sm" type="none"/>
              <a:tailEnd len="sm" w="sm" type="none"/>
            </a:ln>
          </p:spPr>
        </p:cxnSp>
        <p:cxnSp>
          <p:nvCxnSpPr>
            <p:cNvPr id="26" name="Google Shape;26;p11"/>
            <p:cNvCxnSpPr/>
            <p:nvPr/>
          </p:nvCxnSpPr>
          <p:spPr>
            <a:xfrm flipH="1">
              <a:off x="7425267" y="3681413"/>
              <a:ext cx="4763558" cy="3176587"/>
            </a:xfrm>
            <a:prstGeom prst="straightConnector1">
              <a:avLst/>
            </a:prstGeom>
            <a:noFill/>
            <a:ln cap="flat" cmpd="sng" w="9525">
              <a:solidFill>
                <a:schemeClr val="accent1">
                  <a:alpha val="69019"/>
                </a:schemeClr>
              </a:solidFill>
              <a:prstDash val="solid"/>
              <a:round/>
              <a:headEnd len="sm" w="sm" type="none"/>
              <a:tailEnd len="sm" w="sm" type="none"/>
            </a:ln>
          </p:spPr>
        </p:cxnSp>
        <p:sp>
          <p:nvSpPr>
            <p:cNvPr id="27" name="Google Shape;27;p1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28" name="Google Shape;28;p1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1"/>
            <p:cNvSpPr/>
            <p:nvPr/>
          </p:nvSpPr>
          <p:spPr>
            <a:xfrm>
              <a:off x="8932333" y="3048000"/>
              <a:ext cx="3259667" cy="3810000"/>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019"/>
              </a:srgbClr>
            </a:solidFill>
            <a:ln>
              <a:noFill/>
            </a:ln>
          </p:spPr>
        </p:sp>
        <p:sp>
          <p:nvSpPr>
            <p:cNvPr id="31" name="Google Shape;31;p1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32" name="Google Shape;32;p1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33" name="Google Shape;33;p11"/>
            <p:cNvSpPr/>
            <p:nvPr/>
          </p:nvSpPr>
          <p:spPr>
            <a:xfrm>
              <a:off x="10371666" y="3589867"/>
              <a:ext cx="1817159" cy="3268133"/>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3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3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3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03" name="Google Shape;103;p3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3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3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3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3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18" name="Google Shape;118;p3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3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3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7"/>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8" name="Shape 148"/>
        <p:cNvGrpSpPr/>
        <p:nvPr/>
      </p:nvGrpSpPr>
      <p:grpSpPr>
        <a:xfrm>
          <a:off x="0" y="0"/>
          <a:ext cx="0" cy="0"/>
          <a:chOff x="0" y="0"/>
          <a:chExt cx="0" cy="0"/>
        </a:xfrm>
      </p:grpSpPr>
      <p:sp>
        <p:nvSpPr>
          <p:cNvPr id="149" name="Google Shape;149;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4" name="Shape 154"/>
        <p:cNvGrpSpPr/>
        <p:nvPr/>
      </p:nvGrpSpPr>
      <p:grpSpPr>
        <a:xfrm>
          <a:off x="0" y="0"/>
          <a:ext cx="0" cy="0"/>
          <a:chOff x="0" y="0"/>
          <a:chExt cx="0" cy="0"/>
        </a:xfrm>
      </p:grpSpPr>
      <p:sp>
        <p:nvSpPr>
          <p:cNvPr id="155" name="Google Shape;155;p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0" name="Shape 160"/>
        <p:cNvGrpSpPr/>
        <p:nvPr/>
      </p:nvGrpSpPr>
      <p:grpSpPr>
        <a:xfrm>
          <a:off x="0" y="0"/>
          <a:ext cx="0" cy="0"/>
          <a:chOff x="0" y="0"/>
          <a:chExt cx="0" cy="0"/>
        </a:xfrm>
      </p:grpSpPr>
      <p:sp>
        <p:nvSpPr>
          <p:cNvPr id="161" name="Google Shape;161;p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7"/>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5" name="Google Shape;165;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68" name="Google Shape;168;p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69" name="Shape 169"/>
        <p:cNvGrpSpPr/>
        <p:nvPr/>
      </p:nvGrpSpPr>
      <p:grpSpPr>
        <a:xfrm>
          <a:off x="0" y="0"/>
          <a:ext cx="0" cy="0"/>
          <a:chOff x="0" y="0"/>
          <a:chExt cx="0" cy="0"/>
        </a:xfrm>
      </p:grpSpPr>
      <p:sp>
        <p:nvSpPr>
          <p:cNvPr id="170" name="Google Shape;170;p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8"/>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77" name="Google Shape;177;p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 name="Shape 178"/>
        <p:cNvGrpSpPr/>
        <p:nvPr/>
      </p:nvGrpSpPr>
      <p:grpSpPr>
        <a:xfrm>
          <a:off x="0" y="0"/>
          <a:ext cx="0" cy="0"/>
          <a:chOff x="0" y="0"/>
          <a:chExt cx="0" cy="0"/>
        </a:xfrm>
      </p:grpSpPr>
      <p:sp>
        <p:nvSpPr>
          <p:cNvPr id="179" name="Google Shape;179;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4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1" name="Google Shape;181;p4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2" name="Google Shape;182;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5" name="Shape 185"/>
        <p:cNvGrpSpPr/>
        <p:nvPr/>
      </p:nvGrpSpPr>
      <p:grpSpPr>
        <a:xfrm>
          <a:off x="0" y="0"/>
          <a:ext cx="0" cy="0"/>
          <a:chOff x="0" y="0"/>
          <a:chExt cx="0" cy="0"/>
        </a:xfrm>
      </p:grpSpPr>
      <p:sp>
        <p:nvSpPr>
          <p:cNvPr id="186" name="Google Shape;186;p4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47"/>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8" name="Google Shape;188;p47"/>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9" name="Google Shape;189;p47"/>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0" name="Google Shape;190;p47"/>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99" name="Shape 199"/>
        <p:cNvGrpSpPr/>
        <p:nvPr/>
      </p:nvGrpSpPr>
      <p:grpSpPr>
        <a:xfrm>
          <a:off x="0" y="0"/>
          <a:ext cx="0" cy="0"/>
          <a:chOff x="0" y="0"/>
          <a:chExt cx="0" cy="0"/>
        </a:xfrm>
      </p:grpSpPr>
      <p:sp>
        <p:nvSpPr>
          <p:cNvPr id="200" name="Google Shape;200;p49"/>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9"/>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49"/>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4" name="Google Shape;204;p49"/>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05" name="Google Shape;205;p49"/>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9"/>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08" name="Shape 208"/>
        <p:cNvGrpSpPr/>
        <p:nvPr/>
      </p:nvGrpSpPr>
      <p:grpSpPr>
        <a:xfrm>
          <a:off x="0" y="0"/>
          <a:ext cx="0" cy="0"/>
          <a:chOff x="0" y="0"/>
          <a:chExt cx="0" cy="0"/>
        </a:xfrm>
      </p:grpSpPr>
      <p:sp>
        <p:nvSpPr>
          <p:cNvPr id="209" name="Google Shape;209;p5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0"/>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2" name="Google Shape;212;p50"/>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213" name="Google Shape;213;p50"/>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14" name="Google Shape;214;p5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5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5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51"/>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0" name="Google Shape;220;p5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5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5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3" name="Shape 223"/>
        <p:cNvGrpSpPr/>
        <p:nvPr/>
      </p:nvGrpSpPr>
      <p:grpSpPr>
        <a:xfrm>
          <a:off x="0" y="0"/>
          <a:ext cx="0" cy="0"/>
          <a:chOff x="0" y="0"/>
          <a:chExt cx="0" cy="0"/>
        </a:xfrm>
      </p:grpSpPr>
      <p:sp>
        <p:nvSpPr>
          <p:cNvPr id="224" name="Google Shape;224;p5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5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8" name="Google Shape;228;p5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5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2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2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2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2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3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3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3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1"/>
          <p:cNvSpPr/>
          <p:nvPr>
            <p:ph idx="2" type="pic"/>
          </p:nvPr>
        </p:nvSpPr>
        <p:spPr>
          <a:xfrm>
            <a:off x="677334" y="609600"/>
            <a:ext cx="8596668" cy="3845718"/>
          </a:xfrm>
          <a:prstGeom prst="rect">
            <a:avLst/>
          </a:prstGeom>
          <a:noFill/>
          <a:ln>
            <a:noFill/>
          </a:ln>
        </p:spPr>
      </p:sp>
      <p:sp>
        <p:nvSpPr>
          <p:cNvPr id="86" name="Google Shape;86;p3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89" name="Google Shape;89;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0"/>
          <p:cNvGrpSpPr/>
          <p:nvPr/>
        </p:nvGrpSpPr>
        <p:grpSpPr>
          <a:xfrm>
            <a:off x="0" y="-8467"/>
            <a:ext cx="12192000" cy="6866467"/>
            <a:chOff x="0" y="-8467"/>
            <a:chExt cx="12192000" cy="6866467"/>
          </a:xfrm>
        </p:grpSpPr>
        <p:cxnSp>
          <p:nvCxnSpPr>
            <p:cNvPr id="7" name="Google Shape;7;p10"/>
            <p:cNvCxnSpPr/>
            <p:nvPr/>
          </p:nvCxnSpPr>
          <p:spPr>
            <a:xfrm>
              <a:off x="9371012" y="0"/>
              <a:ext cx="1219200" cy="6858000"/>
            </a:xfrm>
            <a:prstGeom prst="straightConnector1">
              <a:avLst/>
            </a:prstGeom>
            <a:noFill/>
            <a:ln cap="flat" cmpd="sng" w="9525">
              <a:solidFill>
                <a:schemeClr val="accent1">
                  <a:alpha val="69019"/>
                </a:schemeClr>
              </a:solidFill>
              <a:prstDash val="solid"/>
              <a:round/>
              <a:headEnd len="sm" w="sm" type="none"/>
              <a:tailEnd len="sm" w="sm" type="none"/>
            </a:ln>
          </p:spPr>
        </p:cxnSp>
        <p:cxnSp>
          <p:nvCxnSpPr>
            <p:cNvPr id="8" name="Google Shape;8;p10"/>
            <p:cNvCxnSpPr/>
            <p:nvPr/>
          </p:nvCxnSpPr>
          <p:spPr>
            <a:xfrm flipH="1">
              <a:off x="7425267" y="3681413"/>
              <a:ext cx="4763558" cy="3176587"/>
            </a:xfrm>
            <a:prstGeom prst="straightConnector1">
              <a:avLst/>
            </a:prstGeom>
            <a:noFill/>
            <a:ln cap="flat" cmpd="sng" w="9525">
              <a:solidFill>
                <a:schemeClr val="accent1">
                  <a:alpha val="69019"/>
                </a:schemeClr>
              </a:solidFill>
              <a:prstDash val="solid"/>
              <a:round/>
              <a:headEnd len="sm" w="sm" type="none"/>
              <a:tailEnd len="sm" w="sm" type="none"/>
            </a:ln>
          </p:spPr>
        </p:cxnSp>
        <p:sp>
          <p:nvSpPr>
            <p:cNvPr id="9" name="Google Shape;9;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0" name="Google Shape;10;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0"/>
            <p:cNvSpPr/>
            <p:nvPr/>
          </p:nvSpPr>
          <p:spPr>
            <a:xfrm>
              <a:off x="8932333" y="3048000"/>
              <a:ext cx="3259667" cy="3810000"/>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019"/>
              </a:srgbClr>
            </a:solidFill>
            <a:ln>
              <a:noFill/>
            </a:ln>
          </p:spPr>
        </p:sp>
        <p:sp>
          <p:nvSpPr>
            <p:cNvPr id="13" name="Google Shape;13;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14" name="Google Shape;14;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15" name="Google Shape;15;p10"/>
            <p:cNvSpPr/>
            <p:nvPr/>
          </p:nvSpPr>
          <p:spPr>
            <a:xfrm>
              <a:off x="10371666" y="3589867"/>
              <a:ext cx="1817159" cy="3268133"/>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0"/>
            <p:cNvSpPr/>
            <p:nvPr/>
          </p:nvSpPr>
          <p:spPr>
            <a:xfrm>
              <a:off x="0" y="4013200"/>
              <a:ext cx="448733" cy="2844800"/>
            </a:xfrm>
            <a:prstGeom prst="triangle">
              <a:avLst>
                <a:gd fmla="val 0" name="adj"/>
              </a:avLst>
            </a:prstGeom>
            <a:solidFill>
              <a:schemeClr val="accent1">
                <a:alpha val="6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4" name="Google Shape;144;p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6" name="Google Shape;146;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cxnSp>
        <p:nvCxnSpPr>
          <p:cNvPr id="147" name="Google Shape;147;p4"/>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620eb64e5c_0_0"/>
          <p:cNvSpPr/>
          <p:nvPr/>
        </p:nvSpPr>
        <p:spPr>
          <a:xfrm>
            <a:off x="1012067" y="3433742"/>
            <a:ext cx="8407200" cy="124200"/>
          </a:xfrm>
          <a:prstGeom prst="rect">
            <a:avLst/>
          </a:prstGeom>
          <a:gradFill>
            <a:gsLst>
              <a:gs pos="0">
                <a:srgbClr val="FFC33B"/>
              </a:gs>
              <a:gs pos="78000">
                <a:srgbClr val="E8AE00"/>
              </a:gs>
              <a:gs pos="100000">
                <a:srgbClr val="E8AE00"/>
              </a:gs>
            </a:gsLst>
            <a:lin ang="5400012" scaled="0"/>
          </a:gradFill>
          <a:ln>
            <a:noFill/>
          </a:ln>
          <a:effectLst>
            <a:outerShdw blurRad="50800" rotWithShape="0" dir="5400000" dist="381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Micro:bit Educational Foundation | micro:bit" id="236" name="Google Shape;236;g2620eb64e5c_0_0"/>
          <p:cNvPicPr preferRelativeResize="0"/>
          <p:nvPr/>
        </p:nvPicPr>
        <p:blipFill rotWithShape="1">
          <a:blip r:embed="rId3">
            <a:alphaModFix/>
          </a:blip>
          <a:srcRect b="0" l="0" r="0" t="0"/>
          <a:stretch/>
        </p:blipFill>
        <p:spPr>
          <a:xfrm>
            <a:off x="6664569" y="4118947"/>
            <a:ext cx="1924719" cy="1413835"/>
          </a:xfrm>
          <a:prstGeom prst="rect">
            <a:avLst/>
          </a:prstGeom>
          <a:noFill/>
          <a:ln>
            <a:noFill/>
          </a:ln>
        </p:spPr>
      </p:pic>
      <p:pic>
        <p:nvPicPr>
          <p:cNvPr id="237" name="Google Shape;237;g2620eb64e5c_0_0"/>
          <p:cNvPicPr preferRelativeResize="0"/>
          <p:nvPr/>
        </p:nvPicPr>
        <p:blipFill rotWithShape="1">
          <a:blip r:embed="rId4">
            <a:alphaModFix/>
          </a:blip>
          <a:srcRect b="0" l="0" r="0" t="0"/>
          <a:stretch/>
        </p:blipFill>
        <p:spPr>
          <a:xfrm>
            <a:off x="798329" y="3979351"/>
            <a:ext cx="3928367" cy="1494283"/>
          </a:xfrm>
          <a:prstGeom prst="rect">
            <a:avLst/>
          </a:prstGeom>
          <a:noFill/>
          <a:ln>
            <a:noFill/>
          </a:ln>
        </p:spPr>
      </p:pic>
      <p:pic>
        <p:nvPicPr>
          <p:cNvPr id="238" name="Google Shape;238;g2620eb64e5c_0_0"/>
          <p:cNvPicPr preferRelativeResize="0"/>
          <p:nvPr/>
        </p:nvPicPr>
        <p:blipFill>
          <a:blip r:embed="rId5">
            <a:alphaModFix/>
          </a:blip>
          <a:stretch>
            <a:fillRect/>
          </a:stretch>
        </p:blipFill>
        <p:spPr>
          <a:xfrm>
            <a:off x="2662613" y="412000"/>
            <a:ext cx="5106031" cy="28290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9db1a5f84f_0_0"/>
          <p:cNvSpPr txBox="1"/>
          <p:nvPr/>
        </p:nvSpPr>
        <p:spPr>
          <a:xfrm>
            <a:off x="239075" y="1063850"/>
            <a:ext cx="4807800" cy="48618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800"/>
              <a:buFont typeface="Arial"/>
              <a:buNone/>
            </a:pPr>
            <a:r>
              <a:rPr b="1" i="0" lang="el-GR" sz="1800" u="sng" cap="none" strike="noStrike">
                <a:solidFill>
                  <a:schemeClr val="dk1"/>
                </a:solidFill>
                <a:latin typeface="Arial"/>
                <a:ea typeface="Arial"/>
                <a:cs typeface="Arial"/>
                <a:sym typeface="Arial"/>
              </a:rPr>
              <a:t>Ενότητα Γ</a:t>
            </a:r>
            <a:endParaRPr b="1" i="0" sz="1800" u="sng"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Ώρα να δούμε ποιος έχει το πιο σταθερό χέρι!</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Αντιγράψτε το παρακάτω πρόγραμμα. Φορτώστε το σε ένα microbit με μπαταρία και προσπαθήστε να κρατήσετε ακίνητο το χέρι σας. </a:t>
            </a:r>
            <a:endParaRPr b="0" i="0" sz="1800" u="none"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Προσοχή όμως! Πρέπει να το κρατήσετε εντελώς ακίνητο και οριζόντιο. Αν έστω βήξετε ή γελάσετε, θα χτυπήσει ο συναγερμός!</a:t>
            </a:r>
            <a:endParaRPr b="0" i="0" sz="1800" u="none"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Αν τα καταφέρατε να σταθείτε, μπορείτε να περπατήσετε;</a:t>
            </a:r>
            <a:endParaRPr b="0" i="0" sz="1800" u="none"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800"/>
              <a:buFont typeface="Arial"/>
              <a:buNone/>
            </a:pPr>
            <a:r>
              <a:rPr b="0" i="0" lang="el-GR" sz="1800" u="none" cap="none" strike="noStrike">
                <a:solidFill>
                  <a:schemeClr val="dk1"/>
                </a:solidFill>
                <a:latin typeface="Arial"/>
                <a:ea typeface="Arial"/>
                <a:cs typeface="Arial"/>
                <a:sym typeface="Arial"/>
              </a:rPr>
              <a:t>Σε ποιο σημείο του κώδικα φαίνεται πότε ενεργοποιείται ο συναγερμός;</a:t>
            </a:r>
            <a:endParaRPr b="0" i="0" sz="1800" u="none" cap="none" strike="noStrike">
              <a:solidFill>
                <a:schemeClr val="dk1"/>
              </a:solidFill>
              <a:latin typeface="Arial"/>
              <a:ea typeface="Arial"/>
              <a:cs typeface="Arial"/>
              <a:sym typeface="Arial"/>
            </a:endParaRPr>
          </a:p>
        </p:txBody>
      </p:sp>
      <p:pic>
        <p:nvPicPr>
          <p:cNvPr descr="Εικόνα που περιέχει κείμενο, οθόνη, στιγμιότυπο οθόνης, έλεγχος&#10;&#10;Περιγραφή που δημιουργήθηκε αυτόματα" id="343" name="Google Shape;343;g29db1a5f84f_0_0"/>
          <p:cNvPicPr preferRelativeResize="0"/>
          <p:nvPr/>
        </p:nvPicPr>
        <p:blipFill rotWithShape="1">
          <a:blip r:embed="rId3">
            <a:alphaModFix/>
          </a:blip>
          <a:srcRect b="0" l="0" r="0" t="0"/>
          <a:stretch/>
        </p:blipFill>
        <p:spPr>
          <a:xfrm>
            <a:off x="6517600" y="705525"/>
            <a:ext cx="5239625" cy="5578450"/>
          </a:xfrm>
          <a:prstGeom prst="rect">
            <a:avLst/>
          </a:prstGeom>
          <a:noFill/>
          <a:ln>
            <a:noFill/>
          </a:ln>
        </p:spPr>
      </p:pic>
      <p:grpSp>
        <p:nvGrpSpPr>
          <p:cNvPr id="344" name="Google Shape;344;g29db1a5f84f_0_0"/>
          <p:cNvGrpSpPr/>
          <p:nvPr/>
        </p:nvGrpSpPr>
        <p:grpSpPr>
          <a:xfrm>
            <a:off x="0" y="106007"/>
            <a:ext cx="12192000" cy="525099"/>
            <a:chOff x="0" y="123292"/>
            <a:chExt cx="12192000" cy="525099"/>
          </a:xfrm>
        </p:grpSpPr>
        <p:sp>
          <p:nvSpPr>
            <p:cNvPr id="345" name="Google Shape;345;g29db1a5f84f_0_0"/>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g29db1a5f84f_0_0"/>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347" name="Google Shape;347;g29db1a5f84f_0_0"/>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
          <p:cNvSpPr/>
          <p:nvPr/>
        </p:nvSpPr>
        <p:spPr>
          <a:xfrm>
            <a:off x="1140903" y="1610686"/>
            <a:ext cx="10343625" cy="3439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2"/>
          <p:cNvSpPr/>
          <p:nvPr/>
        </p:nvSpPr>
        <p:spPr>
          <a:xfrm>
            <a:off x="2798462" y="1214715"/>
            <a:ext cx="3129300" cy="1976100"/>
          </a:xfrm>
          <a:prstGeom prst="wedgeEllipseCallout">
            <a:avLst>
              <a:gd fmla="val -28708" name="adj1"/>
              <a:gd fmla="val 64514" name="adj2"/>
            </a:avLst>
          </a:pr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Και όταν έπεσε το μήλο στο κεφάλι του Νεύτωνα ανακάλυψε τη βαρύτητα! </a:t>
            </a:r>
            <a:endParaRPr b="0" i="0" sz="1800" u="none" cap="none" strike="noStrike">
              <a:solidFill>
                <a:schemeClr val="lt1"/>
              </a:solidFill>
              <a:latin typeface="Calibri"/>
              <a:ea typeface="Calibri"/>
              <a:cs typeface="Calibri"/>
              <a:sym typeface="Calibri"/>
            </a:endParaRPr>
          </a:p>
        </p:txBody>
      </p:sp>
      <p:sp>
        <p:nvSpPr>
          <p:cNvPr id="245" name="Google Shape;245;p2"/>
          <p:cNvSpPr/>
          <p:nvPr/>
        </p:nvSpPr>
        <p:spPr>
          <a:xfrm>
            <a:off x="7510916" y="715708"/>
            <a:ext cx="3431400" cy="2133900"/>
          </a:xfrm>
          <a:prstGeom prst="wedgeEllipseCallout">
            <a:avLst>
              <a:gd fmla="val 26374" name="adj1"/>
              <a:gd fmla="val 71095" name="adj2"/>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Όχι ακριβώς! Καταρχάς η ιστορία με το μήλο είναι ένας θρύλος, δεν έγινε στην πραγματικότητα.</a:t>
            </a:r>
            <a:endParaRPr b="0" i="0" sz="1800" u="none" cap="none" strike="noStrike">
              <a:solidFill>
                <a:schemeClr val="lt1"/>
              </a:solidFill>
              <a:latin typeface="Calibri"/>
              <a:ea typeface="Calibri"/>
              <a:cs typeface="Calibri"/>
              <a:sym typeface="Calibri"/>
            </a:endParaRPr>
          </a:p>
        </p:txBody>
      </p:sp>
      <p:grpSp>
        <p:nvGrpSpPr>
          <p:cNvPr id="246" name="Google Shape;246;p2"/>
          <p:cNvGrpSpPr/>
          <p:nvPr/>
        </p:nvGrpSpPr>
        <p:grpSpPr>
          <a:xfrm>
            <a:off x="0" y="106007"/>
            <a:ext cx="12192000" cy="525099"/>
            <a:chOff x="0" y="123292"/>
            <a:chExt cx="12192000" cy="525099"/>
          </a:xfrm>
        </p:grpSpPr>
        <p:sp>
          <p:nvSpPr>
            <p:cNvPr id="247" name="Google Shape;247;p2"/>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2"/>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249" name="Google Shape;249;p2"/>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250" name="Google Shape;250;p2"/>
          <p:cNvPicPr preferRelativeResize="0"/>
          <p:nvPr/>
        </p:nvPicPr>
        <p:blipFill rotWithShape="1">
          <a:blip r:embed="rId4">
            <a:alphaModFix/>
          </a:blip>
          <a:srcRect b="46335" l="16493" r="60740" t="8147"/>
          <a:stretch/>
        </p:blipFill>
        <p:spPr>
          <a:xfrm>
            <a:off x="9050013" y="3293875"/>
            <a:ext cx="1998425" cy="2858874"/>
          </a:xfrm>
          <a:prstGeom prst="rect">
            <a:avLst/>
          </a:prstGeom>
          <a:noFill/>
          <a:ln>
            <a:noFill/>
          </a:ln>
        </p:spPr>
      </p:pic>
      <p:pic>
        <p:nvPicPr>
          <p:cNvPr id="251" name="Google Shape;251;p2"/>
          <p:cNvPicPr preferRelativeResize="0"/>
          <p:nvPr/>
        </p:nvPicPr>
        <p:blipFill rotWithShape="1">
          <a:blip r:embed="rId4">
            <a:alphaModFix/>
          </a:blip>
          <a:srcRect b="2146" l="18073" r="63903" t="55430"/>
          <a:stretch/>
        </p:blipFill>
        <p:spPr>
          <a:xfrm>
            <a:off x="1929688" y="3293880"/>
            <a:ext cx="1608200" cy="2708582"/>
          </a:xfrm>
          <a:prstGeom prst="rect">
            <a:avLst/>
          </a:prstGeom>
          <a:noFill/>
          <a:ln>
            <a:noFill/>
          </a:ln>
        </p:spPr>
      </p:pic>
      <p:sp>
        <p:nvSpPr>
          <p:cNvPr id="252" name="Google Shape;252;p2"/>
          <p:cNvSpPr/>
          <p:nvPr/>
        </p:nvSpPr>
        <p:spPr>
          <a:xfrm>
            <a:off x="4567945" y="3356662"/>
            <a:ext cx="4280700" cy="2733300"/>
          </a:xfrm>
          <a:prstGeom prst="wedgeEllipseCallout">
            <a:avLst>
              <a:gd fmla="val 55723" name="adj1"/>
              <a:gd fmla="val -16375" name="adj2"/>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Απλά έχει μείνει στην ιστορία έτσι, γιατί ο Νεύτωνας παρατήρησε πράγματι ένα μήλο να πέφτει στο οικογενειακό του κτήμα, όταν ήταν σε καραντίνα λόγω της Μεγάλης Πανούκλας.</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p:nvPr/>
        </p:nvSpPr>
        <p:spPr>
          <a:xfrm>
            <a:off x="7496070" y="695849"/>
            <a:ext cx="4280597" cy="2733151"/>
          </a:xfrm>
          <a:prstGeom prst="wedgeEllipseCallout">
            <a:avLst>
              <a:gd fmla="val 5556" name="adj1"/>
              <a:gd fmla="val 64026" name="adj2"/>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Ακριβώς! Ο Νεύτωνας απόρησε για ποιο λόγο το μήλο να πέφτει πάντα κάθετα προς τα κάτω. Έτσι, κατάφερε να ερμηνεύσει μαθηματικά την ελεύθερη πτώση των σωμάτων.</a:t>
            </a:r>
            <a:endParaRPr b="0" i="0" sz="1800" u="none" cap="none" strike="noStrike">
              <a:solidFill>
                <a:schemeClr val="lt1"/>
              </a:solidFill>
              <a:latin typeface="Calibri"/>
              <a:ea typeface="Calibri"/>
              <a:cs typeface="Calibri"/>
              <a:sym typeface="Calibri"/>
            </a:endParaRPr>
          </a:p>
        </p:txBody>
      </p:sp>
      <p:sp>
        <p:nvSpPr>
          <p:cNvPr id="258" name="Google Shape;258;p40"/>
          <p:cNvSpPr/>
          <p:nvPr/>
        </p:nvSpPr>
        <p:spPr>
          <a:xfrm>
            <a:off x="164861" y="749940"/>
            <a:ext cx="4366945" cy="2304759"/>
          </a:xfrm>
          <a:prstGeom prst="wedgeEllipseCallout">
            <a:avLst>
              <a:gd fmla="val -28708" name="adj1"/>
              <a:gd fmla="val 64514" name="adj2"/>
            </a:avLst>
          </a:prstGeom>
          <a:solidFill>
            <a:srgbClr val="0B9B74"/>
          </a:solidFill>
          <a:ln cap="flat" cmpd="sng" w="9525">
            <a:solidFill>
              <a:srgbClr val="A2BF44"/>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Εξάλλου, πάντα οι άνθρωποι έβλεπαν ότι τα αντικείμενα κινούνται προς τα κάτω, αλλά οι ερμηνείες που έδιναν δεν ήταν επιστημονικές</a:t>
            </a:r>
            <a:endParaRPr b="0" i="0" sz="1800" u="none" cap="none" strike="noStrike">
              <a:solidFill>
                <a:schemeClr val="dk1"/>
              </a:solidFill>
              <a:latin typeface="Calibri"/>
              <a:ea typeface="Calibri"/>
              <a:cs typeface="Calibri"/>
              <a:sym typeface="Calibri"/>
            </a:endParaRPr>
          </a:p>
        </p:txBody>
      </p:sp>
      <p:sp>
        <p:nvSpPr>
          <p:cNvPr id="259" name="Google Shape;259;p40"/>
          <p:cNvSpPr/>
          <p:nvPr/>
        </p:nvSpPr>
        <p:spPr>
          <a:xfrm>
            <a:off x="2884897" y="2840335"/>
            <a:ext cx="4366800" cy="2304900"/>
          </a:xfrm>
          <a:prstGeom prst="wedgeEllipseCallout">
            <a:avLst>
              <a:gd fmla="val -67107" name="adj1"/>
              <a:gd fmla="val 29750" name="adj2"/>
            </a:avLst>
          </a:prstGeom>
          <a:solidFill>
            <a:srgbClr val="0B9B74"/>
          </a:solidFill>
          <a:ln cap="flat" cmpd="sng" w="9525">
            <a:solidFill>
              <a:srgbClr val="A2BF44"/>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Ο Νεύτωνας ολοκλήρωσε το έργο του Γαλιλαίου! Αυτού που έλεγε ότι η Γη γυρίζει και έριχνε αντικείμενα κάτω από τον Πύργο της Πίζας!</a:t>
            </a:r>
            <a:endParaRPr b="0" i="0" sz="1800" u="none" cap="none" strike="noStrike">
              <a:solidFill>
                <a:schemeClr val="dk1"/>
              </a:solidFill>
              <a:latin typeface="Calibri"/>
              <a:ea typeface="Calibri"/>
              <a:cs typeface="Calibri"/>
              <a:sym typeface="Calibri"/>
            </a:endParaRPr>
          </a:p>
        </p:txBody>
      </p:sp>
      <p:sp>
        <p:nvSpPr>
          <p:cNvPr id="260" name="Google Shape;260;p40"/>
          <p:cNvSpPr/>
          <p:nvPr/>
        </p:nvSpPr>
        <p:spPr>
          <a:xfrm>
            <a:off x="6096000" y="4180615"/>
            <a:ext cx="3481921" cy="2223198"/>
          </a:xfrm>
          <a:prstGeom prst="wedgeEllipseCallout">
            <a:avLst>
              <a:gd fmla="val 58367" name="adj1"/>
              <a:gd fmla="val -27273" name="adj2"/>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Κι αυτό θρύλος είναι! Απλά ο Γαλιλαίος καταγόταν από την Φλωρεντία, που είναι κοντά στην Πίζα!</a:t>
            </a:r>
            <a:endParaRPr b="0" i="0" sz="1800" u="none" cap="none" strike="noStrike">
              <a:solidFill>
                <a:schemeClr val="lt1"/>
              </a:solidFill>
              <a:latin typeface="Calibri"/>
              <a:ea typeface="Calibri"/>
              <a:cs typeface="Calibri"/>
              <a:sym typeface="Calibri"/>
            </a:endParaRPr>
          </a:p>
        </p:txBody>
      </p:sp>
      <p:grpSp>
        <p:nvGrpSpPr>
          <p:cNvPr id="261" name="Google Shape;261;p40"/>
          <p:cNvGrpSpPr/>
          <p:nvPr/>
        </p:nvGrpSpPr>
        <p:grpSpPr>
          <a:xfrm>
            <a:off x="0" y="106007"/>
            <a:ext cx="12192000" cy="525099"/>
            <a:chOff x="0" y="123292"/>
            <a:chExt cx="12192000" cy="525099"/>
          </a:xfrm>
        </p:grpSpPr>
        <p:sp>
          <p:nvSpPr>
            <p:cNvPr id="262" name="Google Shape;262;p40"/>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40"/>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264" name="Google Shape;264;p40"/>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265" name="Google Shape;265;p40"/>
          <p:cNvPicPr preferRelativeResize="0"/>
          <p:nvPr/>
        </p:nvPicPr>
        <p:blipFill rotWithShape="1">
          <a:blip r:embed="rId4">
            <a:alphaModFix/>
          </a:blip>
          <a:srcRect b="46335" l="16493" r="60740" t="8147"/>
          <a:stretch/>
        </p:blipFill>
        <p:spPr>
          <a:xfrm>
            <a:off x="164838" y="3429000"/>
            <a:ext cx="1998425" cy="2858874"/>
          </a:xfrm>
          <a:prstGeom prst="rect">
            <a:avLst/>
          </a:prstGeom>
          <a:noFill/>
          <a:ln>
            <a:noFill/>
          </a:ln>
        </p:spPr>
      </p:pic>
      <p:pic>
        <p:nvPicPr>
          <p:cNvPr id="266" name="Google Shape;266;p40"/>
          <p:cNvPicPr preferRelativeResize="0"/>
          <p:nvPr/>
        </p:nvPicPr>
        <p:blipFill rotWithShape="1">
          <a:blip r:embed="rId4">
            <a:alphaModFix/>
          </a:blip>
          <a:srcRect b="2146" l="18073" r="63903" t="55430"/>
          <a:stretch/>
        </p:blipFill>
        <p:spPr>
          <a:xfrm>
            <a:off x="10264238" y="3493755"/>
            <a:ext cx="1608200" cy="2708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p:nvPr/>
        </p:nvSpPr>
        <p:spPr>
          <a:xfrm>
            <a:off x="1769576" y="817775"/>
            <a:ext cx="4787100" cy="3014400"/>
          </a:xfrm>
          <a:prstGeom prst="wedgeEllipseCallout">
            <a:avLst>
              <a:gd fmla="val -42092" name="adj1"/>
              <a:gd fmla="val 52380" name="adj2"/>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Το συγκλονιστικό από τη δουλειά του Νεύτωνα είναι ότι ένωσε τους νόμους της Γης με τους νόμους του διαστήματος.  Έτσι, το φεγγάρι γυρίζει γύρω από τη Γη λόγω της βαρύτητας, της ίδιας δύναμης που αναγκάζει  τα σώματα να πέφτει προς τα κάτω!</a:t>
            </a:r>
            <a:endParaRPr b="0" i="0" sz="1800" u="none" cap="none" strike="noStrike">
              <a:solidFill>
                <a:schemeClr val="lt1"/>
              </a:solidFill>
              <a:latin typeface="Calibri"/>
              <a:ea typeface="Calibri"/>
              <a:cs typeface="Calibri"/>
              <a:sym typeface="Calibri"/>
            </a:endParaRPr>
          </a:p>
        </p:txBody>
      </p:sp>
      <p:grpSp>
        <p:nvGrpSpPr>
          <p:cNvPr id="272" name="Google Shape;272;p41"/>
          <p:cNvGrpSpPr/>
          <p:nvPr/>
        </p:nvGrpSpPr>
        <p:grpSpPr>
          <a:xfrm>
            <a:off x="0" y="106007"/>
            <a:ext cx="12192000" cy="525099"/>
            <a:chOff x="0" y="123292"/>
            <a:chExt cx="12192000" cy="525099"/>
          </a:xfrm>
        </p:grpSpPr>
        <p:sp>
          <p:nvSpPr>
            <p:cNvPr id="273" name="Google Shape;273;p41"/>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41"/>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275" name="Google Shape;275;p41"/>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276" name="Google Shape;276;p41"/>
          <p:cNvPicPr preferRelativeResize="0"/>
          <p:nvPr/>
        </p:nvPicPr>
        <p:blipFill rotWithShape="1">
          <a:blip r:embed="rId4">
            <a:alphaModFix/>
          </a:blip>
          <a:srcRect b="46335" l="16493" r="60740" t="8147"/>
          <a:stretch/>
        </p:blipFill>
        <p:spPr>
          <a:xfrm>
            <a:off x="164838" y="3429000"/>
            <a:ext cx="1998425" cy="2858874"/>
          </a:xfrm>
          <a:prstGeom prst="rect">
            <a:avLst/>
          </a:prstGeom>
          <a:noFill/>
          <a:ln>
            <a:noFill/>
          </a:ln>
        </p:spPr>
      </p:pic>
      <p:sp>
        <p:nvSpPr>
          <p:cNvPr id="277" name="Google Shape;277;p41"/>
          <p:cNvSpPr/>
          <p:nvPr/>
        </p:nvSpPr>
        <p:spPr>
          <a:xfrm>
            <a:off x="5682950" y="3188950"/>
            <a:ext cx="4010400" cy="2304900"/>
          </a:xfrm>
          <a:prstGeom prst="wedgeEllipseCallout">
            <a:avLst>
              <a:gd fmla="val 63879" name="adj1"/>
              <a:gd fmla="val 24926" name="adj2"/>
            </a:avLst>
          </a:prstGeom>
          <a:solidFill>
            <a:srgbClr val="0B9B74"/>
          </a:solidFill>
          <a:ln cap="flat" cmpd="sng" w="9525">
            <a:solidFill>
              <a:srgbClr val="A2BF44"/>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Βέβαια, σε κάθε πλανήτη η βαρύτητά του είναι διαφορετική. Έτσι, παρόλο που θα έχουμε την ίδια μάζα, το βάρος μας θα είναι διαφορετικό!</a:t>
            </a:r>
            <a:endParaRPr b="0" i="0" sz="1800" u="none" cap="none" strike="noStrike">
              <a:solidFill>
                <a:schemeClr val="dk1"/>
              </a:solidFill>
              <a:latin typeface="Calibri"/>
              <a:ea typeface="Calibri"/>
              <a:cs typeface="Calibri"/>
              <a:sym typeface="Calibri"/>
            </a:endParaRPr>
          </a:p>
        </p:txBody>
      </p:sp>
      <p:pic>
        <p:nvPicPr>
          <p:cNvPr id="278" name="Google Shape;278;p41"/>
          <p:cNvPicPr preferRelativeResize="0"/>
          <p:nvPr/>
        </p:nvPicPr>
        <p:blipFill rotWithShape="1">
          <a:blip r:embed="rId4">
            <a:alphaModFix/>
          </a:blip>
          <a:srcRect b="2146" l="18073" r="63903" t="55430"/>
          <a:stretch/>
        </p:blipFill>
        <p:spPr>
          <a:xfrm>
            <a:off x="10264238" y="3493755"/>
            <a:ext cx="1608200" cy="27085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p:nvPr/>
        </p:nvSpPr>
        <p:spPr>
          <a:xfrm>
            <a:off x="6485275" y="1051391"/>
            <a:ext cx="4366945" cy="2304759"/>
          </a:xfrm>
          <a:prstGeom prst="wedgeEllipseCallout">
            <a:avLst>
              <a:gd fmla="val -47346" name="adj1"/>
              <a:gd fmla="val 59718" name="adj2"/>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dk1"/>
                </a:solidFill>
                <a:latin typeface="Calibri"/>
                <a:ea typeface="Calibri"/>
                <a:cs typeface="Calibri"/>
                <a:sym typeface="Calibri"/>
              </a:rPr>
              <a:t>Και στο διάστημα δεν έχουμε καθόλου βάρος!</a:t>
            </a:r>
            <a:endParaRPr b="0" i="0" sz="2800" u="none" cap="none" strike="noStrike">
              <a:solidFill>
                <a:schemeClr val="dk1"/>
              </a:solidFill>
              <a:latin typeface="Calibri"/>
              <a:ea typeface="Calibri"/>
              <a:cs typeface="Calibri"/>
              <a:sym typeface="Calibri"/>
            </a:endParaRPr>
          </a:p>
        </p:txBody>
      </p:sp>
      <p:grpSp>
        <p:nvGrpSpPr>
          <p:cNvPr id="284" name="Google Shape;284;p44"/>
          <p:cNvGrpSpPr/>
          <p:nvPr/>
        </p:nvGrpSpPr>
        <p:grpSpPr>
          <a:xfrm>
            <a:off x="0" y="106007"/>
            <a:ext cx="12192000" cy="525099"/>
            <a:chOff x="0" y="123292"/>
            <a:chExt cx="12192000" cy="525099"/>
          </a:xfrm>
        </p:grpSpPr>
        <p:sp>
          <p:nvSpPr>
            <p:cNvPr id="285" name="Google Shape;285;p44"/>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p44"/>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287" name="Google Shape;287;p44"/>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288" name="Google Shape;288;p44"/>
          <p:cNvPicPr preferRelativeResize="0"/>
          <p:nvPr/>
        </p:nvPicPr>
        <p:blipFill rotWithShape="1">
          <a:blip r:embed="rId4">
            <a:alphaModFix/>
          </a:blip>
          <a:srcRect b="12816" l="0" r="0" t="0"/>
          <a:stretch/>
        </p:blipFill>
        <p:spPr>
          <a:xfrm>
            <a:off x="1962150" y="2009150"/>
            <a:ext cx="4234500" cy="3691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p:nvPr/>
        </p:nvSpPr>
        <p:spPr>
          <a:xfrm>
            <a:off x="2524011" y="904666"/>
            <a:ext cx="7726794"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Ας επιστρέψουμε στη Γη…</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Έχετε παρατηρήσει ότι μέσα σε ένα αεροπλάνο</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μπορείτε να περπατήσετε, παρόλο που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κινείται με μεγάλη ταχύτητα,</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αλλά με ένα πατίνι μπορεί να ζαλιστείτε;</a:t>
            </a:r>
            <a:endParaRPr b="0" i="0" sz="1400" u="none" cap="none" strike="noStrike">
              <a:solidFill>
                <a:srgbClr val="000000"/>
              </a:solidFill>
              <a:latin typeface="Arial"/>
              <a:ea typeface="Arial"/>
              <a:cs typeface="Arial"/>
              <a:sym typeface="Arial"/>
            </a:endParaRPr>
          </a:p>
        </p:txBody>
      </p:sp>
      <p:sp>
        <p:nvSpPr>
          <p:cNvPr id="294" name="Google Shape;294;p45"/>
          <p:cNvSpPr/>
          <p:nvPr/>
        </p:nvSpPr>
        <p:spPr>
          <a:xfrm>
            <a:off x="211644" y="4137452"/>
            <a:ext cx="5557932"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rgbClr val="089CA2"/>
                </a:solidFill>
                <a:latin typeface="Arial"/>
                <a:ea typeface="Arial"/>
                <a:cs typeface="Arial"/>
                <a:sym typeface="Arial"/>
              </a:rPr>
              <a:t>Ο λόγος είναι ότι το σώμα μας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rgbClr val="089CA2"/>
                </a:solidFill>
                <a:latin typeface="Arial"/>
                <a:ea typeface="Arial"/>
                <a:cs typeface="Arial"/>
                <a:sym typeface="Arial"/>
              </a:rPr>
              <a:t>δεν αντιλαμβάνεται την ταχύτητα,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rgbClr val="089CA2"/>
                </a:solidFill>
                <a:latin typeface="Arial"/>
                <a:ea typeface="Arial"/>
                <a:cs typeface="Arial"/>
                <a:sym typeface="Arial"/>
              </a:rPr>
              <a:t>αλλά την αλλαγή της στο χρόνο.</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rgbClr val="089CA2"/>
                </a:solidFill>
                <a:latin typeface="Arial"/>
                <a:ea typeface="Arial"/>
                <a:cs typeface="Arial"/>
                <a:sym typeface="Arial"/>
              </a:rPr>
              <a:t>Αυτό ονομάζεται επιτάχυνση!</a:t>
            </a:r>
            <a:endParaRPr b="0" i="0" sz="2800" u="none" cap="none" strike="noStrike">
              <a:solidFill>
                <a:srgbClr val="089CA2"/>
              </a:solidFill>
              <a:latin typeface="Arial"/>
              <a:ea typeface="Arial"/>
              <a:cs typeface="Arial"/>
              <a:sym typeface="Arial"/>
            </a:endParaRPr>
          </a:p>
        </p:txBody>
      </p:sp>
      <p:grpSp>
        <p:nvGrpSpPr>
          <p:cNvPr id="295" name="Google Shape;295;p45"/>
          <p:cNvGrpSpPr/>
          <p:nvPr/>
        </p:nvGrpSpPr>
        <p:grpSpPr>
          <a:xfrm>
            <a:off x="0" y="106007"/>
            <a:ext cx="12192000" cy="525099"/>
            <a:chOff x="0" y="123292"/>
            <a:chExt cx="12192000" cy="525099"/>
          </a:xfrm>
        </p:grpSpPr>
        <p:sp>
          <p:nvSpPr>
            <p:cNvPr id="296" name="Google Shape;296;p45"/>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7" name="Google Shape;297;p45"/>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298" name="Google Shape;298;p45"/>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299" name="Google Shape;299;p45"/>
          <p:cNvPicPr preferRelativeResize="0"/>
          <p:nvPr/>
        </p:nvPicPr>
        <p:blipFill rotWithShape="1">
          <a:blip r:embed="rId4">
            <a:alphaModFix/>
          </a:blip>
          <a:srcRect b="74753" l="52125" r="31720" t="3081"/>
          <a:stretch/>
        </p:blipFill>
        <p:spPr>
          <a:xfrm>
            <a:off x="673450" y="1188550"/>
            <a:ext cx="1608199" cy="2206641"/>
          </a:xfrm>
          <a:prstGeom prst="rect">
            <a:avLst/>
          </a:prstGeom>
          <a:noFill/>
          <a:ln>
            <a:noFill/>
          </a:ln>
        </p:spPr>
      </p:pic>
      <p:pic>
        <p:nvPicPr>
          <p:cNvPr id="300" name="Google Shape;300;p45"/>
          <p:cNvPicPr preferRelativeResize="0"/>
          <p:nvPr/>
        </p:nvPicPr>
        <p:blipFill rotWithShape="1">
          <a:blip r:embed="rId5">
            <a:alphaModFix/>
          </a:blip>
          <a:srcRect b="29532" l="0" r="0" t="34035"/>
          <a:stretch/>
        </p:blipFill>
        <p:spPr>
          <a:xfrm>
            <a:off x="6138875" y="4060000"/>
            <a:ext cx="5859348" cy="156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Accelerometer Beat Control" id="305" name="Google Shape;305;p46"/>
          <p:cNvPicPr preferRelativeResize="0"/>
          <p:nvPr/>
        </p:nvPicPr>
        <p:blipFill rotWithShape="1">
          <a:blip r:embed="rId3">
            <a:alphaModFix/>
          </a:blip>
          <a:srcRect b="5199" l="0" r="0" t="4475"/>
          <a:stretch/>
        </p:blipFill>
        <p:spPr>
          <a:xfrm>
            <a:off x="7053943" y="2406729"/>
            <a:ext cx="4064053" cy="3252647"/>
          </a:xfrm>
          <a:prstGeom prst="rect">
            <a:avLst/>
          </a:prstGeom>
          <a:noFill/>
          <a:ln>
            <a:noFill/>
          </a:ln>
        </p:spPr>
      </p:pic>
      <p:sp>
        <p:nvSpPr>
          <p:cNvPr id="306" name="Google Shape;306;p46"/>
          <p:cNvSpPr/>
          <p:nvPr/>
        </p:nvSpPr>
        <p:spPr>
          <a:xfrm>
            <a:off x="363005" y="1286503"/>
            <a:ext cx="676339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Το microbit που χρησιμοποιούμε μετράει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την επιτάχυνση σε τρεις άξονες. </a:t>
            </a:r>
            <a:endParaRPr b="0" i="0" sz="2800" u="none" cap="none" strike="noStrike">
              <a:solidFill>
                <a:schemeClr val="accent1"/>
              </a:solidFill>
              <a:latin typeface="Arial"/>
              <a:ea typeface="Arial"/>
              <a:cs typeface="Arial"/>
              <a:sym typeface="Arial"/>
            </a:endParaRPr>
          </a:p>
        </p:txBody>
      </p:sp>
      <p:sp>
        <p:nvSpPr>
          <p:cNvPr id="307" name="Google Shape;307;p46"/>
          <p:cNvSpPr/>
          <p:nvPr/>
        </p:nvSpPr>
        <p:spPr>
          <a:xfrm>
            <a:off x="1406919" y="3078945"/>
            <a:ext cx="5141151"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Με τον τρόπο αυτό βλέπουμε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πώς επηρεάζεται η επιτάχυνση</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ακόμα και σε έναν άξονα που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chemeClr val="accent1"/>
                </a:solidFill>
                <a:latin typeface="Arial"/>
                <a:ea typeface="Arial"/>
                <a:cs typeface="Arial"/>
                <a:sym typeface="Arial"/>
              </a:rPr>
              <a:t>δεν θέλουμε να μετρήσουμε</a:t>
            </a:r>
            <a:endParaRPr b="0" i="0" sz="1400" u="none" cap="none" strike="noStrike">
              <a:solidFill>
                <a:srgbClr val="000000"/>
              </a:solidFill>
              <a:latin typeface="Arial"/>
              <a:ea typeface="Arial"/>
              <a:cs typeface="Arial"/>
              <a:sym typeface="Arial"/>
            </a:endParaRPr>
          </a:p>
        </p:txBody>
      </p:sp>
      <p:grpSp>
        <p:nvGrpSpPr>
          <p:cNvPr id="308" name="Google Shape;308;p46"/>
          <p:cNvGrpSpPr/>
          <p:nvPr/>
        </p:nvGrpSpPr>
        <p:grpSpPr>
          <a:xfrm>
            <a:off x="0" y="106007"/>
            <a:ext cx="12192000" cy="525099"/>
            <a:chOff x="0" y="123292"/>
            <a:chExt cx="12192000" cy="525099"/>
          </a:xfrm>
        </p:grpSpPr>
        <p:sp>
          <p:nvSpPr>
            <p:cNvPr id="309" name="Google Shape;309;p46"/>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p46"/>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311" name="Google Shape;311;p46"/>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9"/>
          <p:cNvSpPr txBox="1"/>
          <p:nvPr/>
        </p:nvSpPr>
        <p:spPr>
          <a:xfrm>
            <a:off x="152400" y="1066800"/>
            <a:ext cx="3000000" cy="4617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800"/>
              <a:buFont typeface="Arial"/>
              <a:buNone/>
            </a:pPr>
            <a:r>
              <a:rPr b="1" i="0" lang="el-GR" sz="1800" u="sng" cap="none" strike="noStrike">
                <a:solidFill>
                  <a:schemeClr val="dk1"/>
                </a:solidFill>
                <a:latin typeface="Arial"/>
                <a:ea typeface="Arial"/>
                <a:cs typeface="Arial"/>
                <a:sym typeface="Arial"/>
              </a:rPr>
              <a:t>Ενότητα Α:</a:t>
            </a:r>
            <a:endParaRPr b="1" i="0" sz="1800" u="sng" cap="none" strike="noStrike">
              <a:solidFill>
                <a:schemeClr val="dk1"/>
              </a:solidFill>
              <a:latin typeface="Arial"/>
              <a:ea typeface="Arial"/>
              <a:cs typeface="Arial"/>
              <a:sym typeface="Arial"/>
            </a:endParaRPr>
          </a:p>
        </p:txBody>
      </p:sp>
      <p:sp>
        <p:nvSpPr>
          <p:cNvPr id="317" name="Google Shape;317;p9"/>
          <p:cNvSpPr txBox="1"/>
          <p:nvPr/>
        </p:nvSpPr>
        <p:spPr>
          <a:xfrm>
            <a:off x="152400" y="1507075"/>
            <a:ext cx="11216400" cy="14715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Θα δημιουργήσουμε έναν μετρητή βημάτων. Θέλουμε σε κάθε βήμα to microbit να κάνει ένα ελαφρύ «μπιπ» για να καταλάβουμε ότι μέτρησε το βήμα και όταν θέλουμε να μας εμφανίζει στην οθόνη τα βήματα.</a:t>
            </a:r>
            <a:endParaRPr b="0" i="0" sz="1800" u="none"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Τι θα χρησιμοποιήσετε στην αρχή για να θυμάται το microbit πόσα βήματα κάνατε;</a:t>
            </a:r>
            <a:endParaRPr b="0" i="0" sz="1800" u="none"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18" name="Google Shape;318;p9"/>
          <p:cNvSpPr txBox="1"/>
          <p:nvPr/>
        </p:nvSpPr>
        <p:spPr>
          <a:xfrm>
            <a:off x="2354875" y="3341200"/>
            <a:ext cx="3661500" cy="3819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800"/>
              <a:buFont typeface="Arial"/>
              <a:buNone/>
            </a:pPr>
            <a:r>
              <a:rPr b="0" i="0" lang="el-GR" sz="1800" u="none" cap="none" strike="noStrike">
                <a:solidFill>
                  <a:srgbClr val="000000"/>
                </a:solidFill>
                <a:latin typeface="Arial"/>
                <a:ea typeface="Arial"/>
                <a:cs typeface="Arial"/>
                <a:sym typeface="Arial"/>
              </a:rPr>
              <a:t> Τι σημαίνει αυτή η εντολή;</a:t>
            </a:r>
            <a:endParaRPr b="0" i="0" sz="1800" u="none" cap="none" strike="noStrike">
              <a:solidFill>
                <a:srgbClr val="000000"/>
              </a:solidFill>
              <a:latin typeface="Arial"/>
              <a:ea typeface="Arial"/>
              <a:cs typeface="Arial"/>
              <a:sym typeface="Arial"/>
            </a:endParaRPr>
          </a:p>
        </p:txBody>
      </p:sp>
      <p:pic>
        <p:nvPicPr>
          <p:cNvPr id="319" name="Google Shape;319;p9"/>
          <p:cNvPicPr preferRelativeResize="0"/>
          <p:nvPr/>
        </p:nvPicPr>
        <p:blipFill rotWithShape="1">
          <a:blip r:embed="rId3">
            <a:alphaModFix/>
          </a:blip>
          <a:srcRect b="0" l="0" r="0" t="0"/>
          <a:stretch/>
        </p:blipFill>
        <p:spPr>
          <a:xfrm>
            <a:off x="536488" y="2925450"/>
            <a:ext cx="1818387" cy="1450625"/>
          </a:xfrm>
          <a:prstGeom prst="rect">
            <a:avLst/>
          </a:prstGeom>
          <a:noFill/>
          <a:ln>
            <a:noFill/>
          </a:ln>
        </p:spPr>
      </p:pic>
      <p:sp>
        <p:nvSpPr>
          <p:cNvPr id="320" name="Google Shape;320;p9"/>
          <p:cNvSpPr txBox="1"/>
          <p:nvPr/>
        </p:nvSpPr>
        <p:spPr>
          <a:xfrm>
            <a:off x="7164775" y="3021100"/>
            <a:ext cx="3000000" cy="7020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9"/>
          <p:cNvSpPr/>
          <p:nvPr/>
        </p:nvSpPr>
        <p:spPr>
          <a:xfrm>
            <a:off x="5043450" y="3021100"/>
            <a:ext cx="4642800" cy="2636700"/>
          </a:xfrm>
          <a:prstGeom prst="wedgeEllipseCallout">
            <a:avLst>
              <a:gd fmla="val 56868" name="adj1"/>
              <a:gd fmla="val 18365" name="adj2"/>
            </a:avLst>
          </a:pr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400" u="none" cap="none" strike="noStrike">
                <a:solidFill>
                  <a:schemeClr val="lt1"/>
                </a:solidFill>
                <a:latin typeface="Calibri"/>
                <a:ea typeface="Calibri"/>
                <a:cs typeface="Calibri"/>
                <a:sym typeface="Calibri"/>
              </a:rPr>
              <a:t>Πώς θα αλλάζει ο αριθμός βημάτων όσο εσείς περπατάτε; Ποιες εντολές θα χρησιμοποιήσετε; Επίσης, θέλουμε για κάθε βήμα που καταγράφεται να ακούγεται ένα ελαφρύ «μπιπ».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l-GR" sz="1400" u="none" cap="none" strike="noStrike">
                <a:solidFill>
                  <a:schemeClr val="lt1"/>
                </a:solidFill>
                <a:latin typeface="Calibri"/>
                <a:ea typeface="Calibri"/>
                <a:cs typeface="Calibri"/>
                <a:sym typeface="Calibri"/>
              </a:rPr>
              <a:t>Πώς θα γίνει αυτό;</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l-GR" sz="1400" u="none" cap="none" strike="noStrike">
                <a:solidFill>
                  <a:schemeClr val="lt1"/>
                </a:solidFill>
                <a:latin typeface="Calibri"/>
                <a:ea typeface="Calibri"/>
                <a:cs typeface="Calibri"/>
                <a:sym typeface="Calibri"/>
              </a:rPr>
              <a:t>Πώς θα δούμε τον αριθμό βημάτων που καταγράφηκαν και πώς θα τα μηδενίσουμε;</a:t>
            </a:r>
            <a:endParaRPr b="0" i="0" sz="1400" u="none" cap="none" strike="noStrike">
              <a:solidFill>
                <a:schemeClr val="lt1"/>
              </a:solidFill>
              <a:latin typeface="Calibri"/>
              <a:ea typeface="Calibri"/>
              <a:cs typeface="Calibri"/>
              <a:sym typeface="Calibri"/>
            </a:endParaRPr>
          </a:p>
        </p:txBody>
      </p:sp>
      <p:grpSp>
        <p:nvGrpSpPr>
          <p:cNvPr id="322" name="Google Shape;322;p9"/>
          <p:cNvGrpSpPr/>
          <p:nvPr/>
        </p:nvGrpSpPr>
        <p:grpSpPr>
          <a:xfrm>
            <a:off x="0" y="106007"/>
            <a:ext cx="12192000" cy="525099"/>
            <a:chOff x="0" y="123292"/>
            <a:chExt cx="12192000" cy="525099"/>
          </a:xfrm>
        </p:grpSpPr>
        <p:sp>
          <p:nvSpPr>
            <p:cNvPr id="323" name="Google Shape;323;p9"/>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9"/>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325" name="Google Shape;325;p9"/>
          <p:cNvPicPr preferRelativeResize="0"/>
          <p:nvPr/>
        </p:nvPicPr>
        <p:blipFill rotWithShape="1">
          <a:blip r:embed="rId4">
            <a:alphaModFix/>
          </a:blip>
          <a:srcRect b="0" l="0" r="0" t="0"/>
          <a:stretch/>
        </p:blipFill>
        <p:spPr>
          <a:xfrm>
            <a:off x="0" y="-26341"/>
            <a:ext cx="1608194" cy="611729"/>
          </a:xfrm>
          <a:prstGeom prst="rect">
            <a:avLst/>
          </a:prstGeom>
          <a:noFill/>
          <a:ln>
            <a:noFill/>
          </a:ln>
        </p:spPr>
      </p:pic>
      <p:pic>
        <p:nvPicPr>
          <p:cNvPr id="326" name="Google Shape;326;p9"/>
          <p:cNvPicPr preferRelativeResize="0"/>
          <p:nvPr/>
        </p:nvPicPr>
        <p:blipFill rotWithShape="1">
          <a:blip r:embed="rId5">
            <a:alphaModFix/>
          </a:blip>
          <a:srcRect b="46335" l="16493" r="60740" t="8147"/>
          <a:stretch/>
        </p:blipFill>
        <p:spPr>
          <a:xfrm>
            <a:off x="10193013" y="3293875"/>
            <a:ext cx="1998425" cy="2858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9db1a5f84f_0_3"/>
          <p:cNvSpPr txBox="1"/>
          <p:nvPr/>
        </p:nvSpPr>
        <p:spPr>
          <a:xfrm>
            <a:off x="304800" y="990600"/>
            <a:ext cx="10074000" cy="25950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800"/>
              <a:buFont typeface="Arial"/>
              <a:buNone/>
            </a:pPr>
            <a:r>
              <a:rPr b="1" i="0" lang="el-GR" sz="1800" u="sng" cap="none" strike="noStrike">
                <a:solidFill>
                  <a:schemeClr val="dk1"/>
                </a:solidFill>
                <a:latin typeface="Arial"/>
                <a:ea typeface="Arial"/>
                <a:cs typeface="Arial"/>
                <a:sym typeface="Arial"/>
              </a:rPr>
              <a:t>Ενότητα Β</a:t>
            </a:r>
            <a:endParaRPr b="1" i="0" sz="1800" u="sng"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Προγραμματίστε τα εξής, ανάλογα με το πώς γυρίζετε την πλακέτα:</a:t>
            </a:r>
            <a:endParaRPr b="0" i="0" sz="1800" u="none" cap="none" strike="noStrike">
              <a:solidFill>
                <a:schemeClr val="dk1"/>
              </a:solidFill>
              <a:latin typeface="Arial"/>
              <a:ea typeface="Arial"/>
              <a:cs typeface="Arial"/>
              <a:sym typeface="Arial"/>
            </a:endParaRPr>
          </a:p>
          <a:p>
            <a:pPr indent="-342900" lvl="0" marL="457200" marR="0" rtl="0" algn="l">
              <a:lnSpc>
                <a:spcPct val="120000"/>
              </a:lnSpc>
              <a:spcBef>
                <a:spcPts val="800"/>
              </a:spcBef>
              <a:spcAft>
                <a:spcPts val="0"/>
              </a:spcAft>
              <a:buClr>
                <a:schemeClr val="dk1"/>
              </a:buClr>
              <a:buSzPts val="1800"/>
              <a:buFont typeface="Arial"/>
              <a:buChar char="🡺"/>
            </a:pPr>
            <a:r>
              <a:rPr b="0" i="0" lang="el-GR" sz="1800" u="none" cap="none" strike="noStrike">
                <a:solidFill>
                  <a:schemeClr val="dk1"/>
                </a:solidFill>
                <a:latin typeface="Arial"/>
                <a:ea typeface="Arial"/>
                <a:cs typeface="Arial"/>
                <a:sym typeface="Arial"/>
              </a:rPr>
              <a:t>Αν το λογότυπο είναι επάνω, να εμφανίζεται ένα βέλος που δείχνει προς το Νότο</a:t>
            </a:r>
            <a:endParaRPr b="0" i="1" sz="1800" u="none" cap="none" strike="noStrike">
              <a:solidFill>
                <a:schemeClr val="dk1"/>
              </a:solidFill>
              <a:latin typeface="Arial"/>
              <a:ea typeface="Arial"/>
              <a:cs typeface="Arial"/>
              <a:sym typeface="Arial"/>
            </a:endParaRPr>
          </a:p>
          <a:p>
            <a:pPr indent="-342900" lvl="0" marL="457200" marR="0" rtl="0" algn="l">
              <a:lnSpc>
                <a:spcPct val="120000"/>
              </a:lnSpc>
              <a:spcBef>
                <a:spcPts val="0"/>
              </a:spcBef>
              <a:spcAft>
                <a:spcPts val="0"/>
              </a:spcAft>
              <a:buClr>
                <a:schemeClr val="dk1"/>
              </a:buClr>
              <a:buSzPts val="1800"/>
              <a:buFont typeface="Arial"/>
              <a:buChar char="🡺"/>
            </a:pPr>
            <a:r>
              <a:rPr b="0" i="0" lang="el-GR" sz="1800" u="none" cap="none" strike="noStrike">
                <a:solidFill>
                  <a:schemeClr val="dk1"/>
                </a:solidFill>
                <a:latin typeface="Arial"/>
                <a:ea typeface="Arial"/>
                <a:cs typeface="Arial"/>
                <a:sym typeface="Arial"/>
              </a:rPr>
              <a:t>Αν το λογότυπο είναι κάτω, να εμφανίζεται ένα βέλος που δείχνει προς το Βορρά</a:t>
            </a:r>
            <a:endParaRPr b="0" i="1" sz="1800" u="none" cap="none" strike="noStrike">
              <a:solidFill>
                <a:schemeClr val="dk1"/>
              </a:solidFill>
              <a:latin typeface="Arial"/>
              <a:ea typeface="Arial"/>
              <a:cs typeface="Arial"/>
              <a:sym typeface="Arial"/>
            </a:endParaRPr>
          </a:p>
          <a:p>
            <a:pPr indent="-342900" lvl="0" marL="457200" marR="0" rtl="0" algn="l">
              <a:lnSpc>
                <a:spcPct val="120000"/>
              </a:lnSpc>
              <a:spcBef>
                <a:spcPts val="0"/>
              </a:spcBef>
              <a:spcAft>
                <a:spcPts val="0"/>
              </a:spcAft>
              <a:buClr>
                <a:schemeClr val="dk1"/>
              </a:buClr>
              <a:buSzPts val="1800"/>
              <a:buFont typeface="Arial"/>
              <a:buChar char="🡺"/>
            </a:pPr>
            <a:r>
              <a:rPr b="0" i="0" lang="el-GR" sz="1800" u="none" cap="none" strike="noStrike">
                <a:solidFill>
                  <a:schemeClr val="dk1"/>
                </a:solidFill>
                <a:latin typeface="Arial"/>
                <a:ea typeface="Arial"/>
                <a:cs typeface="Arial"/>
                <a:sym typeface="Arial"/>
              </a:rPr>
              <a:t>Αν έχει κλίση προς τα αριστερά, να εμφανίζεται ένα βέλος που δείχνει προς τη Δύση</a:t>
            </a:r>
            <a:endParaRPr b="0" i="1" sz="1800" u="none" cap="none" strike="noStrike">
              <a:solidFill>
                <a:schemeClr val="dk1"/>
              </a:solidFill>
              <a:latin typeface="Arial"/>
              <a:ea typeface="Arial"/>
              <a:cs typeface="Arial"/>
              <a:sym typeface="Arial"/>
            </a:endParaRPr>
          </a:p>
          <a:p>
            <a:pPr indent="-342900" lvl="0" marL="457200" marR="0" rtl="0" algn="l">
              <a:lnSpc>
                <a:spcPct val="120000"/>
              </a:lnSpc>
              <a:spcBef>
                <a:spcPts val="0"/>
              </a:spcBef>
              <a:spcAft>
                <a:spcPts val="0"/>
              </a:spcAft>
              <a:buClr>
                <a:schemeClr val="dk1"/>
              </a:buClr>
              <a:buSzPts val="1800"/>
              <a:buFont typeface="Arial"/>
              <a:buChar char="🡺"/>
            </a:pPr>
            <a:r>
              <a:rPr b="0" i="0" lang="el-GR" sz="1800" u="none" cap="none" strike="noStrike">
                <a:solidFill>
                  <a:schemeClr val="dk1"/>
                </a:solidFill>
                <a:latin typeface="Arial"/>
                <a:ea typeface="Arial"/>
                <a:cs typeface="Arial"/>
                <a:sym typeface="Arial"/>
              </a:rPr>
              <a:t>Αν έχει κλίση προς τα δεξιά, να εμφανίζεται ένα βέλος που δείχνει προς την Ανατολή</a:t>
            </a:r>
            <a:endParaRPr b="0" i="1" sz="1800" u="none" cap="none" strike="noStrike">
              <a:solidFill>
                <a:schemeClr val="dk1"/>
              </a:solidFill>
              <a:latin typeface="Arial"/>
              <a:ea typeface="Arial"/>
              <a:cs typeface="Arial"/>
              <a:sym typeface="Arial"/>
            </a:endParaRPr>
          </a:p>
          <a:p>
            <a:pPr indent="-342900" lvl="0" marL="457200" marR="0" rtl="0" algn="l">
              <a:lnSpc>
                <a:spcPct val="120000"/>
              </a:lnSpc>
              <a:spcBef>
                <a:spcPts val="0"/>
              </a:spcBef>
              <a:spcAft>
                <a:spcPts val="1000"/>
              </a:spcAft>
              <a:buClr>
                <a:schemeClr val="dk1"/>
              </a:buClr>
              <a:buSzPts val="1800"/>
              <a:buFont typeface="Arial"/>
              <a:buChar char="🡺"/>
            </a:pPr>
            <a:r>
              <a:rPr b="0" i="0" lang="el-GR" sz="1800" u="none" cap="none" strike="noStrike">
                <a:solidFill>
                  <a:schemeClr val="dk1"/>
                </a:solidFill>
                <a:latin typeface="Arial"/>
                <a:ea typeface="Arial"/>
                <a:cs typeface="Arial"/>
                <a:sym typeface="Arial"/>
              </a:rPr>
              <a:t>Αν η οθόνη είναι προς τα πάνω, να καθαρίζεται η οθόνη</a:t>
            </a:r>
            <a:endParaRPr b="0" i="0" sz="2000" u="none" cap="none" strike="noStrike">
              <a:solidFill>
                <a:srgbClr val="000000"/>
              </a:solidFill>
              <a:latin typeface="Arial"/>
              <a:ea typeface="Arial"/>
              <a:cs typeface="Arial"/>
              <a:sym typeface="Arial"/>
            </a:endParaRPr>
          </a:p>
        </p:txBody>
      </p:sp>
      <p:sp>
        <p:nvSpPr>
          <p:cNvPr id="332" name="Google Shape;332;g29db1a5f84f_0_3"/>
          <p:cNvSpPr txBox="1"/>
          <p:nvPr/>
        </p:nvSpPr>
        <p:spPr>
          <a:xfrm>
            <a:off x="304800" y="3765175"/>
            <a:ext cx="929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800"/>
              <a:buFont typeface="Arial"/>
              <a:buNone/>
            </a:pPr>
            <a:r>
              <a:rPr b="0" i="0" lang="el-GR" sz="1800" u="none" cap="none" strike="noStrike">
                <a:solidFill>
                  <a:schemeClr val="dk1"/>
                </a:solidFill>
                <a:latin typeface="Arial"/>
                <a:ea typeface="Arial"/>
                <a:cs typeface="Arial"/>
                <a:sym typeface="Arial"/>
              </a:rPr>
              <a:t>Ποια πλακίδια χρησιμοποιήσατε και από ποιο μενού τα βρήκατε; </a:t>
            </a:r>
            <a:endParaRPr b="0" i="0" sz="1800" u="none" cap="none" strike="noStrike">
              <a:solidFill>
                <a:schemeClr val="dk1"/>
              </a:solidFill>
              <a:latin typeface="Arial"/>
              <a:ea typeface="Arial"/>
              <a:cs typeface="Arial"/>
              <a:sym typeface="Arial"/>
            </a:endParaRPr>
          </a:p>
        </p:txBody>
      </p:sp>
      <p:grpSp>
        <p:nvGrpSpPr>
          <p:cNvPr id="333" name="Google Shape;333;g29db1a5f84f_0_3"/>
          <p:cNvGrpSpPr/>
          <p:nvPr/>
        </p:nvGrpSpPr>
        <p:grpSpPr>
          <a:xfrm>
            <a:off x="0" y="106007"/>
            <a:ext cx="12192000" cy="525099"/>
            <a:chOff x="0" y="123292"/>
            <a:chExt cx="12192000" cy="525099"/>
          </a:xfrm>
        </p:grpSpPr>
        <p:sp>
          <p:nvSpPr>
            <p:cNvPr id="334" name="Google Shape;334;g29db1a5f84f_0_3"/>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g29db1a5f84f_0_3"/>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Επιταχυνσιόμετρο</a:t>
              </a:r>
              <a:endParaRPr b="0" i="0" sz="1400" u="none" cap="none" strike="noStrike">
                <a:solidFill>
                  <a:srgbClr val="000000"/>
                </a:solidFill>
                <a:latin typeface="Arial"/>
                <a:ea typeface="Arial"/>
                <a:cs typeface="Arial"/>
                <a:sym typeface="Arial"/>
              </a:endParaRPr>
            </a:p>
          </p:txBody>
        </p:sp>
      </p:grpSp>
      <p:pic>
        <p:nvPicPr>
          <p:cNvPr id="336" name="Google Shape;336;g29db1a5f84f_0_3"/>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337" name="Google Shape;337;g29db1a5f84f_0_3"/>
          <p:cNvPicPr preferRelativeResize="0"/>
          <p:nvPr/>
        </p:nvPicPr>
        <p:blipFill rotWithShape="1">
          <a:blip r:embed="rId4">
            <a:alphaModFix/>
          </a:blip>
          <a:srcRect b="46335" l="16493" r="60740" t="8147"/>
          <a:stretch/>
        </p:blipFill>
        <p:spPr>
          <a:xfrm>
            <a:off x="9050013" y="3293875"/>
            <a:ext cx="1998425" cy="2858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2020-09-18T15:35:48Z</dcterms:created>
  <dc:creator>angelina skaraki</dc:creator>
</cp:coreProperties>
</file>